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80" r:id="rId13"/>
    <p:sldId id="278" r:id="rId14"/>
    <p:sldId id="27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30"/>
    <a:srgbClr val="52CBBE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defRPr>
            </a:pPr>
            <a:r>
              <a:rPr lang="en-IN" dirty="0">
                <a:latin typeface="Montserrat SemiBold" panose="00000700000000000000" pitchFamily="2" charset="0"/>
              </a:rPr>
              <a:t>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Affected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SWINE FLU</c:v>
                </c:pt>
                <c:pt idx="1">
                  <c:v>NIPHA VIRUS</c:v>
                </c:pt>
                <c:pt idx="2">
                  <c:v>ENCEPHALITIS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3000</c:v>
                </c:pt>
                <c:pt idx="1">
                  <c:v>1000</c:v>
                </c:pt>
                <c:pt idx="2">
                  <c:v>500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Deaths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SWINE FLU</c:v>
                </c:pt>
                <c:pt idx="1">
                  <c:v>NIPHA VIRUS</c:v>
                </c:pt>
                <c:pt idx="2">
                  <c:v>ENCEPHALITIS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1200</c:v>
                </c:pt>
                <c:pt idx="1">
                  <c:v>500</c:v>
                </c:pt>
                <c:pt idx="2">
                  <c:v>130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-86619184"/>
        <c:axId val="-86618640"/>
      </c:barChart>
      <c:catAx>
        <c:axId val="-8661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6618640"/>
        <c:crosses val="autoZero"/>
        <c:auto val="1"/>
        <c:lblAlgn val="ctr"/>
        <c:lblOffset val="100"/>
        <c:noMultiLvlLbl val="0"/>
      </c:catAx>
      <c:valAx>
        <c:axId val="-866186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661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23.08.2019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715220" y="2432956"/>
            <a:ext cx="7278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  <a:latin typeface="Montserrat Light" panose="00000400000000000000" pitchFamily="2" charset="0"/>
              </a:rPr>
              <a:t>EPIDEMIOLOGY ANALYSIS  PROBLEM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Montserrat Light" panose="000004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92782" cy="6858000"/>
            <a:chOff x="-290920" y="0"/>
            <a:chExt cx="12492782" cy="6858000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1343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p</a:t>
              </a:r>
              <a:r>
                <a:rPr lang="en-US" sz="3200" dirty="0" smtClean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roblem</a:t>
              </a:r>
              <a:endParaRPr lang="en-US" sz="3200" dirty="0">
                <a:solidFill>
                  <a:srgbClr val="F0EEF0"/>
                </a:solidFill>
                <a:latin typeface="Montserrat SemiBold" panose="00000700000000000000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85092" y="-2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history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analysis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235776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objective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goals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diagram</a:t>
              </a:r>
              <a:endParaRPr lang="en-US" sz="3200" dirty="0">
                <a:solidFill>
                  <a:srgbClr val="F0EEF0"/>
                </a:solidFill>
                <a:latin typeface="Montserrat SemiBold" panose="00000700000000000000" pitchFamily="2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676908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Montserrat" panose="00000500000000000000" pitchFamily="2" charset="0"/>
              </a:rPr>
              <a:t>ANALYST</a:t>
            </a:r>
            <a:endParaRPr lang="en-IN" sz="3600" dirty="0">
              <a:latin typeface="Montserrat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323239"/>
            <a:ext cx="546608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900" dirty="0" smtClean="0">
                <a:latin typeface="Montserrat Light" panose="00000400000000000000" pitchFamily="2" charset="0"/>
              </a:rPr>
              <a:t>Primary deal with patient records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900" dirty="0" smtClean="0">
                <a:latin typeface="Montserrat Light" panose="00000400000000000000" pitchFamily="2" charset="0"/>
              </a:rPr>
              <a:t>Create statistical data and reports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900" dirty="0">
                <a:latin typeface="Montserrat Light" panose="00000400000000000000" pitchFamily="2" charset="0"/>
              </a:rPr>
              <a:t>Reports guide healthcare organisations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398780"/>
            <a:ext cx="5565600" cy="604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10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760" y="1433068"/>
            <a:ext cx="699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Montserrat" panose="00000500000000000000" pitchFamily="2" charset="0"/>
              </a:rPr>
              <a:t>DOCTOR &amp; RESEARCH </a:t>
            </a:r>
            <a:r>
              <a:rPr lang="en-IN" sz="3200" dirty="0">
                <a:latin typeface="Montserrat" panose="00000500000000000000" pitchFamily="2" charset="0"/>
              </a:rPr>
              <a:t>UNITS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384199"/>
            <a:ext cx="627888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900" dirty="0">
                <a:latin typeface="Montserrat Light" panose="00000400000000000000" pitchFamily="2" charset="0"/>
              </a:rPr>
              <a:t> </a:t>
            </a:r>
            <a:r>
              <a:rPr lang="en-IN" sz="1900" dirty="0" smtClean="0">
                <a:latin typeface="Montserrat Light" panose="00000400000000000000" pitchFamily="2" charset="0"/>
              </a:rPr>
              <a:t>Professional </a:t>
            </a:r>
            <a:r>
              <a:rPr lang="en-IN" sz="1900" dirty="0">
                <a:latin typeface="Montserrat Light" panose="00000400000000000000" pitchFamily="2" charset="0"/>
              </a:rPr>
              <a:t>who practice medicine </a:t>
            </a:r>
            <a:endParaRPr lang="en-IN" sz="1900" dirty="0" smtClean="0">
              <a:latin typeface="Montserrat Light" panose="00000400000000000000" pitchFamily="2" charset="0"/>
            </a:endParaRP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latin typeface="Montserrat Light" panose="00000400000000000000" pitchFamily="2" charset="0"/>
              </a:rPr>
              <a:t> </a:t>
            </a:r>
            <a:r>
              <a:rPr lang="en-US" sz="1900" dirty="0" smtClean="0">
                <a:latin typeface="Montserrat Light" panose="00000400000000000000" pitchFamily="2" charset="0"/>
              </a:rPr>
              <a:t>Doctors </a:t>
            </a:r>
            <a:r>
              <a:rPr lang="en-US" sz="1900" dirty="0">
                <a:latin typeface="Montserrat Light" panose="00000400000000000000" pitchFamily="2" charset="0"/>
              </a:rPr>
              <a:t>can use the app to study the pattern </a:t>
            </a:r>
            <a:endParaRPr lang="en-IN" sz="1900" dirty="0" smtClean="0">
              <a:latin typeface="Montserrat Light" panose="00000400000000000000" pitchFamily="2" charset="0"/>
            </a:endParaRP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Montserrat Light" panose="00000400000000000000" pitchFamily="2" charset="0"/>
              </a:rPr>
              <a:t>Could work </a:t>
            </a:r>
            <a:r>
              <a:rPr lang="en-US" sz="1900" dirty="0">
                <a:latin typeface="Montserrat Light" panose="00000400000000000000" pitchFamily="2" charset="0"/>
              </a:rPr>
              <a:t>to improve the condition</a:t>
            </a:r>
            <a:endParaRPr lang="en-IN" sz="1900" dirty="0">
              <a:latin typeface="Montserrat Light" panose="00000400000000000000" pitchFamily="2" charset="0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85" y="471805"/>
            <a:ext cx="5565600" cy="604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322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04" y="496106"/>
            <a:ext cx="904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Montserrat Medium" panose="00000600000000000000" pitchFamily="2" charset="0"/>
              </a:rPr>
              <a:t>UNIQUE FEATURES OF OUR APP &amp; WEBSITE:</a:t>
            </a:r>
            <a:endParaRPr lang="en-IN" sz="2800" dirty="0">
              <a:latin typeface="Montserrat Medium" panose="000006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7804" y="1992703"/>
            <a:ext cx="81519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Montserrat Light" panose="00000400000000000000" pitchFamily="2" charset="0"/>
              </a:rPr>
              <a:t>Chat bot using dialog 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Montserrat Light" panose="00000400000000000000" pitchFamily="2" charset="0"/>
              </a:rPr>
              <a:t>Video call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Montserrat Light" panose="00000400000000000000" pitchFamily="2" charset="0"/>
              </a:rPr>
              <a:t>SOS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Montserrat Light" panose="00000400000000000000" pitchFamily="2" charset="0"/>
              </a:rPr>
              <a:t>Medical files &amp; history in a single QR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Montserrat Light" panose="00000400000000000000" pitchFamily="2" charset="0"/>
              </a:rPr>
              <a:t>Full bio-data using </a:t>
            </a:r>
            <a:r>
              <a:rPr lang="en-IN" sz="2800" dirty="0" smtClean="0">
                <a:latin typeface="Montserrat Light" panose="00000400000000000000" pitchFamily="2" charset="0"/>
              </a:rPr>
              <a:t>aadhar</a:t>
            </a:r>
            <a:r>
              <a:rPr lang="en-IN" sz="2800" dirty="0" smtClean="0">
                <a:latin typeface="Montserrat Light" panose="00000400000000000000" pitchFamily="2" charset="0"/>
              </a:rPr>
              <a:t> card number</a:t>
            </a:r>
            <a:endParaRPr lang="en-IN" sz="2800" dirty="0">
              <a:latin typeface="Montserrat Light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577" y="1101190"/>
            <a:ext cx="3650087" cy="2737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80" y="4067989"/>
            <a:ext cx="2030079" cy="26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9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320" y="856159"/>
            <a:ext cx="1082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Montserrat" panose="00000500000000000000" pitchFamily="2" charset="0"/>
              </a:rPr>
              <a:t>SOFTWARE &amp; TECHNOLOGIES USED.</a:t>
            </a:r>
            <a:endParaRPr lang="en-IN" sz="4400" dirty="0">
              <a:latin typeface="Montserrat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2320" y="1625600"/>
            <a:ext cx="12090400" cy="513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anose="00000400000000000000" pitchFamily="2" charset="0"/>
              </a:rPr>
              <a:t>Flutter. for the android and iOS app to have uniformity. </a:t>
            </a:r>
            <a:endParaRPr lang="en-US" sz="2800" dirty="0" smtClean="0">
              <a:latin typeface="Montserrat Light" panose="000004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anose="00000400000000000000" pitchFamily="2" charset="0"/>
              </a:rPr>
              <a:t>Mongo </a:t>
            </a:r>
            <a:r>
              <a:rPr lang="en-US" sz="2800" dirty="0" err="1">
                <a:latin typeface="Montserrat Light" panose="00000400000000000000" pitchFamily="2" charset="0"/>
              </a:rPr>
              <a:t>db</a:t>
            </a:r>
            <a:r>
              <a:rPr lang="en-US" sz="2800" dirty="0">
                <a:latin typeface="Montserrat Light" panose="00000400000000000000" pitchFamily="2" charset="0"/>
              </a:rPr>
              <a:t> , </a:t>
            </a:r>
            <a:r>
              <a:rPr lang="en-US" sz="2800" dirty="0" err="1">
                <a:latin typeface="Montserrat Light" panose="00000400000000000000" pitchFamily="2" charset="0"/>
              </a:rPr>
              <a:t>mochajs</a:t>
            </a:r>
            <a:r>
              <a:rPr lang="en-US" sz="2800" dirty="0">
                <a:latin typeface="Montserrat Light" panose="00000400000000000000" pitchFamily="2" charset="0"/>
              </a:rPr>
              <a:t> , mongoose for the backend </a:t>
            </a:r>
            <a:endParaRPr lang="en-US" sz="2800" dirty="0" smtClean="0">
              <a:latin typeface="Montserrat Light" panose="000004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anose="00000400000000000000" pitchFamily="2" charset="0"/>
              </a:rPr>
              <a:t>Leaﬂet </a:t>
            </a:r>
            <a:r>
              <a:rPr lang="en-US" sz="2800" dirty="0" err="1">
                <a:latin typeface="Montserrat Light" panose="00000400000000000000" pitchFamily="2" charset="0"/>
              </a:rPr>
              <a:t>js</a:t>
            </a:r>
            <a:r>
              <a:rPr lang="en-US" sz="2800" dirty="0">
                <a:latin typeface="Montserrat Light" panose="00000400000000000000" pitchFamily="2" charset="0"/>
              </a:rPr>
              <a:t> for web map </a:t>
            </a:r>
            <a:r>
              <a:rPr lang="en-US" sz="2800" dirty="0" err="1">
                <a:latin typeface="Montserrat Light" panose="00000400000000000000" pitchFamily="2" charset="0"/>
              </a:rPr>
              <a:t>api</a:t>
            </a:r>
            <a:r>
              <a:rPr lang="en-US" sz="2800" dirty="0">
                <a:latin typeface="Montserrat Light" panose="00000400000000000000" pitchFamily="2" charset="0"/>
              </a:rPr>
              <a:t> </a:t>
            </a:r>
            <a:endParaRPr lang="en-US" sz="2800" dirty="0" smtClean="0">
              <a:latin typeface="Montserrat Light" panose="000004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a-DK" sz="2800" dirty="0">
                <a:latin typeface="Montserrat Light" panose="00000400000000000000" pitchFamily="2" charset="0"/>
              </a:rPr>
              <a:t>Google Map api for ﬂutter map </a:t>
            </a:r>
            <a:endParaRPr lang="da-DK" sz="2800" dirty="0" smtClean="0">
              <a:latin typeface="Montserrat Light" panose="000004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anose="00000400000000000000" pitchFamily="2" charset="0"/>
              </a:rPr>
              <a:t>Google Big Data Analytics </a:t>
            </a:r>
          </a:p>
          <a:p>
            <a:pPr>
              <a:lnSpc>
                <a:spcPct val="200000"/>
              </a:lnSpc>
            </a:pPr>
            <a:endParaRPr lang="en-IN" sz="2800" dirty="0">
              <a:latin typeface="Montserrat Light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3702249"/>
            <a:ext cx="4836160" cy="2293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359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63" y="0"/>
            <a:ext cx="3609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3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problem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57365" cy="6858000"/>
            <a:chOff x="213096" y="0"/>
            <a:chExt cx="11457365" cy="6858000"/>
          </a:xfrm>
        </p:grpSpPr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82031" y="316709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analysis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=""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235773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objective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=""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goals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=""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diagram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=""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18" y="571499"/>
            <a:ext cx="5715000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problem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history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=""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analysis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=""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35776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objective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=""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goals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=""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=""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diagram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=""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976170" y="1491437"/>
            <a:ext cx="1805441" cy="1894017"/>
            <a:chOff x="6381342" y="2182683"/>
            <a:chExt cx="1805441" cy="1894017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=""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2019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=""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2018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=""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=""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2015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=""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=""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=""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=""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3066093" y="3146196"/>
            <a:ext cx="1652387" cy="948838"/>
            <a:chOff x="1471265" y="3837442"/>
            <a:chExt cx="1652387" cy="948838"/>
          </a:xfrm>
        </p:grpSpPr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SWINE FLU</a:t>
              </a:r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=""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471265" y="4263060"/>
              <a:ext cx="1652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Outbreak in Gujarat </a:t>
              </a:r>
              <a:r>
                <a:rPr lang="en-US" sz="1400" dirty="0"/>
                <a:t> 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572502" y="3146196"/>
            <a:ext cx="1644335" cy="946901"/>
            <a:chOff x="3977674" y="3837442"/>
            <a:chExt cx="1644335" cy="946901"/>
          </a:xfrm>
        </p:grpSpPr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52CBBE"/>
                  </a:solidFill>
                  <a:latin typeface="Tw Cen MT" panose="020B0602020104020603" pitchFamily="34" charset="0"/>
                </a:rPr>
                <a:t>NIPHA VIRUS</a:t>
              </a:r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4030427" y="4261123"/>
              <a:ext cx="1591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Outbreak in  Kerala </a:t>
              </a:r>
              <a:endParaRPr lang="en-US" sz="1400" b="1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=""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8083100" y="3146196"/>
            <a:ext cx="1591582" cy="923461"/>
            <a:chOff x="6488272" y="3837442"/>
            <a:chExt cx="1591582" cy="923461"/>
          </a:xfrm>
        </p:grpSpPr>
        <p:sp>
          <p:nvSpPr>
            <p:cNvPr id="121" name="TextBox 120">
              <a:extLst>
                <a:ext uri="{FF2B5EF4-FFF2-40B4-BE49-F238E27FC236}">
                  <a16:creationId xmlns=""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EC630"/>
                  </a:solidFill>
                  <a:latin typeface="Tw Cen MT" panose="020B0602020104020603" pitchFamily="34" charset="0"/>
                </a:rPr>
                <a:t>ENCEPHALITIS</a:t>
              </a:r>
              <a:endParaRPr lang="en-US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=""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88272" y="4237683"/>
              <a:ext cx="1591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Outbreak in    Bihar</a:t>
              </a:r>
              <a:endParaRPr lang="en-US" sz="1400" b="1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59" y="4229239"/>
            <a:ext cx="894354" cy="89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47" y="4229326"/>
            <a:ext cx="897858" cy="897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74" y="4229239"/>
            <a:ext cx="907482" cy="9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problem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92925" y="-27744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analysis</a:t>
              </a:r>
              <a:endParaRPr lang="en-US" sz="3200" dirty="0">
                <a:solidFill>
                  <a:srgbClr val="F0EEF0"/>
                </a:solidFill>
                <a:latin typeface="Montserrat SemiBold" panose="00000700000000000000" pitchFamily="2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=""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35776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objective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=""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goals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=""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diagram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=""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127791945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Chart bld="series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problem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analysis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=""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=""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35776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objective</a:t>
              </a:r>
              <a:endParaRPr lang="en-US" sz="3000" dirty="0">
                <a:solidFill>
                  <a:srgbClr val="F0EEF0"/>
                </a:solidFill>
                <a:latin typeface="Montserrat SemiBold" panose="00000700000000000000" pitchFamily="2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=""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goals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=""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diagram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=""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961558" y="622632"/>
            <a:ext cx="7832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latin typeface="Montserrat Light" panose="00000400000000000000" pitchFamily="2" charset="0"/>
              </a:rPr>
              <a:t>Smart solutions </a:t>
            </a:r>
            <a:endParaRPr lang="en-IN" sz="5400" dirty="0">
              <a:latin typeface="Montserrat Light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63" y="2432954"/>
            <a:ext cx="3838575" cy="38385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579564" y="2337438"/>
            <a:ext cx="3958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Montserrat Light" panose="00000400000000000000" pitchFamily="2" charset="0"/>
              </a:rPr>
              <a:t>Support Citizens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Montserrat Light" panose="00000400000000000000" pitchFamily="2" charset="0"/>
              </a:rPr>
              <a:t>Assist Policy Makers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Montserrat Light" panose="00000400000000000000" pitchFamily="2" charset="0"/>
              </a:rPr>
              <a:t>Better Health Services</a:t>
            </a:r>
            <a:endParaRPr lang="en-IN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2255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problem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history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=""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20389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analysis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=""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=""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35776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objective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=""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220387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goals</a:t>
              </a:r>
              <a:endParaRPr lang="en-US" sz="3200" dirty="0">
                <a:solidFill>
                  <a:srgbClr val="F0EEF0"/>
                </a:solidFill>
                <a:latin typeface="Montserrat SemiBold" panose="00000700000000000000" pitchFamily="2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=""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0EEF0"/>
                  </a:solidFill>
                  <a:latin typeface="Montserrat SemiBold" panose="00000700000000000000" pitchFamily="2" charset="0"/>
                </a:rPr>
                <a:t>diagram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=""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87" y="1593483"/>
            <a:ext cx="3838575" cy="3838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796077" y="1997836"/>
            <a:ext cx="4344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dirty="0" smtClean="0">
                <a:latin typeface="Montserrat Light" panose="00000400000000000000" pitchFamily="2" charset="0"/>
              </a:rPr>
              <a:t>Better Idea of Affected People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dirty="0" smtClean="0">
                <a:latin typeface="Montserrat Light" panose="00000400000000000000" pitchFamily="2" charset="0"/>
              </a:rPr>
              <a:t>Medication Support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dirty="0" smtClean="0">
                <a:latin typeface="Montserrat Light" panose="00000400000000000000" pitchFamily="2" charset="0"/>
              </a:rPr>
              <a:t>Better health services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IN" dirty="0" smtClean="0">
                <a:latin typeface="Montserrat Light" panose="00000400000000000000" pitchFamily="2" charset="0"/>
              </a:rPr>
              <a:t>Understanding of analysed data</a:t>
            </a:r>
            <a:endParaRPr lang="en-IN" dirty="0">
              <a:latin typeface="Montserrat Light" panose="000004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4133" y="762486"/>
            <a:ext cx="236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atin typeface="Montserrat" panose="00000500000000000000" pitchFamily="2" charset="0"/>
              </a:rPr>
              <a:t>GOALS</a:t>
            </a:r>
            <a:endParaRPr lang="en-IN" sz="4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11" y="2"/>
            <a:ext cx="7922754" cy="68579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4727" y="2640119"/>
            <a:ext cx="3088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Montserrat" panose="00000500000000000000" pitchFamily="2" charset="0"/>
              </a:rPr>
              <a:t>UML Diagram</a:t>
            </a:r>
          </a:p>
        </p:txBody>
      </p:sp>
      <p:sp>
        <p:nvSpPr>
          <p:cNvPr id="4" name="Bent-Up Arrow 3"/>
          <p:cNvSpPr/>
          <p:nvPr/>
        </p:nvSpPr>
        <p:spPr>
          <a:xfrm rot="5400000">
            <a:off x="2195101" y="2642661"/>
            <a:ext cx="640886" cy="1805353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4224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441029"/>
            <a:ext cx="5566718" cy="6041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11760" y="1433068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Montserrat" panose="00000500000000000000" pitchFamily="2" charset="0"/>
              </a:rPr>
              <a:t>POLICY MAKER</a:t>
            </a:r>
            <a:endParaRPr lang="en-IN" sz="3600" dirty="0">
              <a:latin typeface="Montserrat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84199"/>
            <a:ext cx="6278880" cy="2564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900" dirty="0" smtClean="0">
                <a:latin typeface="Montserrat Light" panose="00000400000000000000" pitchFamily="2" charset="0"/>
              </a:rPr>
              <a:t>Makes policy for general masses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900" dirty="0" smtClean="0">
                <a:latin typeface="Montserrat Light" panose="00000400000000000000" pitchFamily="2" charset="0"/>
              </a:rPr>
              <a:t>Responsible for making rules for disease control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900" dirty="0" smtClean="0">
                <a:latin typeface="Montserrat Light" panose="00000400000000000000" pitchFamily="2" charset="0"/>
              </a:rPr>
              <a:t>Analysing the situation based on data</a:t>
            </a:r>
            <a:endParaRPr lang="en-IN" sz="19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35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080" y="1433068"/>
            <a:ext cx="503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Montserrat" panose="00000500000000000000" pitchFamily="2" charset="0"/>
              </a:rPr>
              <a:t>AFFECTED PERSON</a:t>
            </a:r>
            <a:endParaRPr lang="en-IN" sz="3600" dirty="0">
              <a:latin typeface="Montserrat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6080" y="2628039"/>
            <a:ext cx="627888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900" dirty="0" smtClean="0">
                <a:latin typeface="Montserrat Light" panose="00000400000000000000" pitchFamily="2" charset="0"/>
              </a:rPr>
              <a:t>Person affected by disease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900" dirty="0" smtClean="0">
                <a:latin typeface="Montserrat Light" panose="00000400000000000000" pitchFamily="2" charset="0"/>
              </a:rPr>
              <a:t>Data of affected person is stored in database</a:t>
            </a:r>
          </a:p>
          <a:p>
            <a:pPr>
              <a:lnSpc>
                <a:spcPct val="300000"/>
              </a:lnSpc>
            </a:pPr>
            <a:endParaRPr lang="en-IN" sz="1900" dirty="0">
              <a:latin typeface="Montserrat Light" panose="00000400000000000000" pitchFamily="2" charset="0"/>
            </a:endParaRP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436880"/>
            <a:ext cx="5565600" cy="604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415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235</Words>
  <Application>Microsoft Office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Montserrat Light</vt:lpstr>
      <vt:lpstr>Montserrat Medium</vt:lpstr>
      <vt:lpstr>Montserrat SemiBold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Himanshu Singh</cp:lastModifiedBy>
  <cp:revision>51</cp:revision>
  <dcterms:created xsi:type="dcterms:W3CDTF">2017-01-05T13:17:27Z</dcterms:created>
  <dcterms:modified xsi:type="dcterms:W3CDTF">2019-08-23T16:56:50Z</dcterms:modified>
</cp:coreProperties>
</file>